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7" r:id="rId2"/>
    <p:sldId id="258" r:id="rId3"/>
    <p:sldId id="259" r:id="rId4"/>
    <p:sldId id="261" r:id="rId5"/>
    <p:sldId id="262" r:id="rId6"/>
    <p:sldId id="263" r:id="rId7"/>
    <p:sldId id="264" r:id="rId8"/>
    <p:sldId id="266" r:id="rId9"/>
    <p:sldId id="267" r:id="rId10"/>
    <p:sldId id="268" r:id="rId11"/>
    <p:sldId id="269" r:id="rId12"/>
    <p:sldId id="270" r:id="rId1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3" name="مستطيل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مستطيل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مستطيل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مستطيل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مستطيل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مستطيل مستدير الزوايا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مستطيل مستدير الزوايا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مستطيل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6705600" y="4206240"/>
            <a:ext cx="960120" cy="457200"/>
          </a:xfrm>
        </p:spPr>
        <p:txBody>
          <a:bodyPr/>
          <a:lstStyle/>
          <a:p>
            <a:fld id="{7713C9F8-ACF7-4CD0-9CA4-13FC1386D816}" type="datetimeFigureOut">
              <a:rPr lang="ar-IQ" smtClean="0"/>
              <a:t>22/04/1444</a:t>
            </a:fld>
            <a:endParaRPr lang="ar-IQ"/>
          </a:p>
        </p:txBody>
      </p:sp>
      <p:sp>
        <p:nvSpPr>
          <p:cNvPr id="17" name="عنصر نائب للتذييل 16"/>
          <p:cNvSpPr>
            <a:spLocks noGrp="1"/>
          </p:cNvSpPr>
          <p:nvPr>
            <p:ph type="ftr" sz="quarter" idx="11"/>
          </p:nvPr>
        </p:nvSpPr>
        <p:spPr>
          <a:xfrm>
            <a:off x="5410200" y="4205288"/>
            <a:ext cx="1295400" cy="457200"/>
          </a:xfrm>
        </p:spPr>
        <p:txBody>
          <a:bodyPr/>
          <a:lstStyle/>
          <a:p>
            <a:endParaRPr lang="ar-IQ"/>
          </a:p>
        </p:txBody>
      </p:sp>
      <p:sp>
        <p:nvSpPr>
          <p:cNvPr id="29" name="عنصر نائب لرقم الشريحة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58AF81E-A022-44EB-BA61-3527288BBFCE}"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713C9F8-ACF7-4CD0-9CA4-13FC1386D816}" type="datetimeFigureOut">
              <a:rPr lang="ar-IQ" smtClean="0"/>
              <a:t>22/04/1444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58AF81E-A022-44EB-BA61-3527288BBFCE}"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1143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143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713C9F8-ACF7-4CD0-9CA4-13FC1386D816}" type="datetimeFigureOut">
              <a:rPr lang="ar-IQ" smtClean="0"/>
              <a:t>22/04/1444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58AF81E-A022-44EB-BA61-3527288BBFCE}"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713C9F8-ACF7-4CD0-9CA4-13FC1386D816}" type="datetimeFigureOut">
              <a:rPr lang="ar-IQ" smtClean="0"/>
              <a:t>22/04/1444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58AF81E-A022-44EB-BA61-3527288BBFCE}"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713C9F8-ACF7-4CD0-9CA4-13FC1386D816}" type="datetimeFigureOut">
              <a:rPr lang="ar-IQ" smtClean="0"/>
              <a:t>22/04/1444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58AF81E-A022-44EB-BA61-3527288BBFCE}"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7713C9F8-ACF7-4CD0-9CA4-13FC1386D816}" type="datetimeFigureOut">
              <a:rPr lang="ar-IQ" smtClean="0"/>
              <a:t>22/04/1444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958AF81E-A022-44EB-BA61-3527288BBFCE}"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1143000"/>
            <a:ext cx="8382000" cy="1069848"/>
          </a:xfrm>
        </p:spPr>
        <p:txBody>
          <a:bodyPr anchor="ctr"/>
          <a:lstStyle>
            <a:lvl1pPr>
              <a:defRPr sz="4000" b="0" i="0"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6" name="عنصر نائب للتاريخ 25"/>
          <p:cNvSpPr>
            <a:spLocks noGrp="1"/>
          </p:cNvSpPr>
          <p:nvPr>
            <p:ph type="dt" sz="half" idx="10"/>
          </p:nvPr>
        </p:nvSpPr>
        <p:spPr/>
        <p:txBody>
          <a:bodyPr rtlCol="0"/>
          <a:lstStyle/>
          <a:p>
            <a:fld id="{7713C9F8-ACF7-4CD0-9CA4-13FC1386D816}" type="datetimeFigureOut">
              <a:rPr lang="ar-IQ" smtClean="0"/>
              <a:t>22/04/1444</a:t>
            </a:fld>
            <a:endParaRPr lang="ar-IQ"/>
          </a:p>
        </p:txBody>
      </p:sp>
      <p:sp>
        <p:nvSpPr>
          <p:cNvPr id="27" name="عنصر نائب لرقم الشريحة 26"/>
          <p:cNvSpPr>
            <a:spLocks noGrp="1"/>
          </p:cNvSpPr>
          <p:nvPr>
            <p:ph type="sldNum" sz="quarter" idx="11"/>
          </p:nvPr>
        </p:nvSpPr>
        <p:spPr/>
        <p:txBody>
          <a:bodyPr rtlCol="0"/>
          <a:lstStyle/>
          <a:p>
            <a:fld id="{958AF81E-A022-44EB-BA61-3527288BBFCE}" type="slidenum">
              <a:rPr lang="ar-IQ" smtClean="0"/>
              <a:t>‹#›</a:t>
            </a:fld>
            <a:endParaRPr lang="ar-IQ"/>
          </a:p>
        </p:txBody>
      </p:sp>
      <p:sp>
        <p:nvSpPr>
          <p:cNvPr id="28" name="عنصر نائب للتذييل 27"/>
          <p:cNvSpPr>
            <a:spLocks noGrp="1"/>
          </p:cNvSpPr>
          <p:nvPr>
            <p:ph type="ftr" sz="quarter" idx="12"/>
          </p:nvPr>
        </p:nvSpPr>
        <p:spPr/>
        <p:txBody>
          <a:bodyPr rtlCol="0"/>
          <a:lstStyle/>
          <a:p>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a:xfrm>
            <a:off x="6583680" y="612648"/>
            <a:ext cx="957264" cy="457200"/>
          </a:xfrm>
        </p:spPr>
        <p:txBody>
          <a:bodyPr/>
          <a:lstStyle/>
          <a:p>
            <a:fld id="{7713C9F8-ACF7-4CD0-9CA4-13FC1386D816}" type="datetimeFigureOut">
              <a:rPr lang="ar-IQ" smtClean="0"/>
              <a:t>22/04/1444</a:t>
            </a:fld>
            <a:endParaRPr lang="ar-IQ"/>
          </a:p>
        </p:txBody>
      </p:sp>
      <p:sp>
        <p:nvSpPr>
          <p:cNvPr id="4" name="عنصر نائب للتذييل 3"/>
          <p:cNvSpPr>
            <a:spLocks noGrp="1"/>
          </p:cNvSpPr>
          <p:nvPr>
            <p:ph type="ftr" sz="quarter" idx="11"/>
          </p:nvPr>
        </p:nvSpPr>
        <p:spPr>
          <a:xfrm>
            <a:off x="5257800" y="612648"/>
            <a:ext cx="1325880" cy="457200"/>
          </a:xfrm>
        </p:spPr>
        <p:txBody>
          <a:bodyPr/>
          <a:lstStyle/>
          <a:p>
            <a:endParaRPr lang="ar-IQ"/>
          </a:p>
        </p:txBody>
      </p:sp>
      <p:sp>
        <p:nvSpPr>
          <p:cNvPr id="5" name="عنصر نائب لرقم الشريحة 4"/>
          <p:cNvSpPr>
            <a:spLocks noGrp="1"/>
          </p:cNvSpPr>
          <p:nvPr>
            <p:ph type="sldNum" sz="quarter" idx="12"/>
          </p:nvPr>
        </p:nvSpPr>
        <p:spPr>
          <a:xfrm>
            <a:off x="8174736" y="2272"/>
            <a:ext cx="762000" cy="365760"/>
          </a:xfrm>
        </p:spPr>
        <p:txBody>
          <a:bodyPr/>
          <a:lstStyle/>
          <a:p>
            <a:fld id="{958AF81E-A022-44EB-BA61-3527288BBFCE}"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713C9F8-ACF7-4CD0-9CA4-13FC1386D816}" type="datetimeFigureOut">
              <a:rPr lang="ar-IQ" smtClean="0"/>
              <a:t>22/04/1444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958AF81E-A022-44EB-BA61-3527288BBFCE}"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353496" y="1101970"/>
            <a:ext cx="3383280" cy="877824"/>
          </a:xfrm>
        </p:spPr>
        <p:txBody>
          <a:bodyPr anchor="b"/>
          <a:lstStyle>
            <a:lvl1pPr algn="l">
              <a:buNone/>
              <a:defRPr sz="1800" b="1"/>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7713C9F8-ACF7-4CD0-9CA4-13FC1386D816}" type="datetimeFigureOut">
              <a:rPr lang="ar-IQ" smtClean="0"/>
              <a:t>22/04/1444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958AF81E-A022-44EB-BA61-3527288BBFCE}"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713C9F8-ACF7-4CD0-9CA4-13FC1386D816}" type="datetimeFigureOut">
              <a:rPr lang="ar-IQ" smtClean="0"/>
              <a:t>22/04/1444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958AF81E-A022-44EB-BA61-3527288BBFCE}"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مستطيل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مستطيل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مستطيل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مستطيل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مستطيل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مستطيل مستدير الزوايا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مستطيل مستدير الزوايا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مستطيل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مستطيل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مستطيل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مستطيل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مستطيل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مستطيل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عنصر نائب للعنوان 21"/>
          <p:cNvSpPr>
            <a:spLocks noGrp="1"/>
          </p:cNvSpPr>
          <p:nvPr>
            <p:ph type="title"/>
          </p:nvPr>
        </p:nvSpPr>
        <p:spPr>
          <a:xfrm>
            <a:off x="457200" y="1143000"/>
            <a:ext cx="8229600" cy="10668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713C9F8-ACF7-4CD0-9CA4-13FC1386D816}" type="datetimeFigureOut">
              <a:rPr lang="ar-IQ" smtClean="0"/>
              <a:t>22/04/1444</a:t>
            </a:fld>
            <a:endParaRPr lang="ar-IQ"/>
          </a:p>
        </p:txBody>
      </p:sp>
      <p:sp>
        <p:nvSpPr>
          <p:cNvPr id="3" name="عنصر نائب للتذييل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ar-IQ"/>
          </a:p>
        </p:txBody>
      </p:sp>
      <p:sp>
        <p:nvSpPr>
          <p:cNvPr id="23" name="عنصر نائب لرقم الشريحة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58AF81E-A022-44EB-BA61-3527288BBFCE}"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مستطيل مستدير الزوايا 1"/>
          <p:cNvSpPr/>
          <p:nvPr/>
        </p:nvSpPr>
        <p:spPr>
          <a:xfrm>
            <a:off x="547104" y="928382"/>
            <a:ext cx="7209411" cy="5290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3" name="مستطيل 2"/>
          <p:cNvSpPr/>
          <p:nvPr/>
        </p:nvSpPr>
        <p:spPr>
          <a:xfrm rot="20821711">
            <a:off x="1707786" y="1496204"/>
            <a:ext cx="4888046" cy="4154984"/>
          </a:xfrm>
          <a:prstGeom prst="rect">
            <a:avLst/>
          </a:prstGeom>
          <a:blipFill>
            <a:blip r:embed="rId3"/>
            <a:tile tx="0" ty="0" sx="100000" sy="100000" flip="none" algn="tl"/>
          </a:blipFill>
        </p:spPr>
        <p:txBody>
          <a:bodyPr wrap="square">
            <a:spAutoFit/>
          </a:bodyPr>
          <a:lstStyle/>
          <a:p>
            <a:endParaRPr lang="ar-IQ" sz="2800" dirty="0" smtClean="0">
              <a:latin typeface="Sakkal Majalla" pitchFamily="2" charset="-78"/>
              <a:cs typeface="Sakkal Majalla" pitchFamily="2" charset="-78"/>
            </a:endParaRPr>
          </a:p>
          <a:p>
            <a:r>
              <a:rPr lang="ar-IQ" sz="2800" dirty="0">
                <a:latin typeface="Sakkal Majalla" pitchFamily="2" charset="-78"/>
                <a:cs typeface="Sakkal Majalla" pitchFamily="2" charset="-78"/>
              </a:rPr>
              <a:t> </a:t>
            </a:r>
            <a:r>
              <a:rPr lang="ar-IQ" sz="2800" dirty="0" smtClean="0">
                <a:latin typeface="Sakkal Majalla" pitchFamily="2" charset="-78"/>
                <a:cs typeface="Sakkal Majalla" pitchFamily="2" charset="-78"/>
              </a:rPr>
              <a:t>               </a:t>
            </a:r>
            <a:r>
              <a:rPr lang="ar-IQ" sz="2800" dirty="0" smtClean="0">
                <a:latin typeface="Sakkal Majalla" pitchFamily="2" charset="-78"/>
                <a:cs typeface="Sakkal Majalla" pitchFamily="2" charset="-78"/>
              </a:rPr>
              <a:t>المادة </a:t>
            </a:r>
            <a:r>
              <a:rPr lang="ar-IQ" sz="2800" dirty="0" smtClean="0">
                <a:latin typeface="Sakkal Majalla" pitchFamily="2" charset="-78"/>
                <a:cs typeface="Sakkal Majalla" pitchFamily="2" charset="-78"/>
              </a:rPr>
              <a:t>: تطوير المناهج  </a:t>
            </a:r>
          </a:p>
          <a:p>
            <a:endParaRPr lang="ar-IQ" sz="1200" dirty="0" smtClean="0">
              <a:latin typeface="Sakkal Majalla" pitchFamily="2" charset="-78"/>
              <a:cs typeface="Sakkal Majalla" pitchFamily="2" charset="-78"/>
            </a:endParaRPr>
          </a:p>
          <a:p>
            <a:r>
              <a:rPr lang="ar-IQ" sz="2800" dirty="0" smtClean="0">
                <a:latin typeface="Sakkal Majalla" pitchFamily="2" charset="-78"/>
                <a:cs typeface="Sakkal Majalla" pitchFamily="2" charset="-78"/>
              </a:rPr>
              <a:t>       الموضوع  </a:t>
            </a:r>
            <a:r>
              <a:rPr lang="ar-IQ" sz="2800" dirty="0" smtClean="0">
                <a:latin typeface="Sakkal Majalla" pitchFamily="2" charset="-78"/>
                <a:cs typeface="Sakkal Majalla" pitchFamily="2" charset="-78"/>
              </a:rPr>
              <a:t>:الاتجاهات العالمية لبناء المناهج</a:t>
            </a:r>
          </a:p>
          <a:p>
            <a:r>
              <a:rPr lang="ar-IQ" sz="2800" dirty="0" smtClean="0">
                <a:latin typeface="Sakkal Majalla" pitchFamily="2" charset="-78"/>
                <a:cs typeface="Sakkal Majalla" pitchFamily="2" charset="-78"/>
              </a:rPr>
              <a:t> </a:t>
            </a:r>
            <a:endParaRPr lang="ar-IQ" sz="2800" dirty="0" smtClean="0">
              <a:latin typeface="Sakkal Majalla" pitchFamily="2" charset="-78"/>
              <a:cs typeface="Sakkal Majalla" pitchFamily="2" charset="-78"/>
            </a:endParaRPr>
          </a:p>
          <a:p>
            <a:r>
              <a:rPr lang="ar-IQ" sz="2800" dirty="0">
                <a:latin typeface="Sakkal Majalla" pitchFamily="2" charset="-78"/>
                <a:cs typeface="Sakkal Majalla" pitchFamily="2" charset="-78"/>
              </a:rPr>
              <a:t> </a:t>
            </a:r>
            <a:r>
              <a:rPr lang="ar-IQ" sz="2800" dirty="0" smtClean="0">
                <a:latin typeface="Sakkal Majalla" pitchFamily="2" charset="-78"/>
                <a:cs typeface="Sakkal Majalla" pitchFamily="2" charset="-78"/>
              </a:rPr>
              <a:t>     ا</a:t>
            </a:r>
            <a:r>
              <a:rPr lang="ar-IQ" sz="2800" dirty="0" smtClean="0">
                <a:latin typeface="Sakkal Majalla" pitchFamily="2" charset="-78"/>
                <a:cs typeface="Sakkal Majalla" pitchFamily="2" charset="-78"/>
              </a:rPr>
              <a:t>.م.د بتول فاضل جواد</a:t>
            </a:r>
          </a:p>
          <a:p>
            <a:endParaRPr lang="ar-IQ" sz="2800" dirty="0" smtClean="0">
              <a:latin typeface="Sakkal Majalla" pitchFamily="2" charset="-78"/>
              <a:cs typeface="Sakkal Majalla" pitchFamily="2" charset="-78"/>
            </a:endParaRPr>
          </a:p>
          <a:p>
            <a:r>
              <a:rPr lang="ar-IQ" sz="2800" smtClean="0">
                <a:latin typeface="Sakkal Majalla" pitchFamily="2" charset="-78"/>
                <a:cs typeface="Sakkal Majalla" pitchFamily="2" charset="-78"/>
              </a:rPr>
              <a:t>      المرحلة </a:t>
            </a:r>
            <a:r>
              <a:rPr lang="ar-IQ" sz="2800" dirty="0" smtClean="0">
                <a:latin typeface="Sakkal Majalla" pitchFamily="2" charset="-78"/>
                <a:cs typeface="Sakkal Majalla" pitchFamily="2" charset="-78"/>
              </a:rPr>
              <a:t>:  الرابعة</a:t>
            </a:r>
          </a:p>
          <a:p>
            <a:endParaRPr lang="ar-IQ" sz="2800" dirty="0" smtClean="0">
              <a:latin typeface="Sakkal Majalla" pitchFamily="2" charset="-78"/>
              <a:cs typeface="Sakkal Majalla" pitchFamily="2" charset="-78"/>
            </a:endParaRPr>
          </a:p>
          <a:p>
            <a:r>
              <a:rPr lang="ar-IQ" sz="2800" dirty="0" smtClean="0">
                <a:latin typeface="Sakkal Majalla" pitchFamily="2" charset="-78"/>
                <a:cs typeface="Sakkal Majalla" pitchFamily="2" charset="-78"/>
              </a:rPr>
              <a:t>   </a:t>
            </a:r>
            <a:endParaRPr lang="ar-IQ" sz="2800" dirty="0">
              <a:latin typeface="Sakkal Majalla" pitchFamily="2" charset="-78"/>
              <a:cs typeface="Sakkal Majalla" pitchFamily="2" charset="-78"/>
            </a:endParaRPr>
          </a:p>
        </p:txBody>
      </p:sp>
      <p:sp>
        <p:nvSpPr>
          <p:cNvPr id="4" name="نجمة ذات 4 نقاط 3"/>
          <p:cNvSpPr/>
          <p:nvPr/>
        </p:nvSpPr>
        <p:spPr>
          <a:xfrm>
            <a:off x="1425352" y="2276872"/>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4509120"/>
            <a:ext cx="10064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76" y="369188"/>
            <a:ext cx="15113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2700" y="5012357"/>
            <a:ext cx="15113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8614" y="2337184"/>
            <a:ext cx="527875" cy="58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53393" y="4797152"/>
            <a:ext cx="579191"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521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مخطط انسيابي: معالجة متعاقبة 2"/>
          <p:cNvSpPr/>
          <p:nvPr/>
        </p:nvSpPr>
        <p:spPr>
          <a:xfrm rot="21076459">
            <a:off x="450977" y="1306936"/>
            <a:ext cx="8413014" cy="401291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rot="20975402">
            <a:off x="899592" y="1699934"/>
            <a:ext cx="7560840" cy="3170099"/>
          </a:xfrm>
          <a:prstGeom prst="rect">
            <a:avLst/>
          </a:prstGeom>
          <a:blipFill>
            <a:blip r:embed="rId3"/>
            <a:tile tx="0" ty="0" sx="100000" sy="100000" flip="none" algn="tl"/>
          </a:blipFill>
        </p:spPr>
        <p:txBody>
          <a:bodyPr wrap="square">
            <a:spAutoFit/>
          </a:bodyPr>
          <a:lstStyle/>
          <a:p>
            <a:pPr algn="just"/>
            <a:endParaRPr lang="ar-IQ" sz="2000" dirty="0" smtClean="0"/>
          </a:p>
          <a:p>
            <a:pPr algn="just"/>
            <a:r>
              <a:rPr lang="ar-IQ" sz="2000" dirty="0" smtClean="0"/>
              <a:t>معايير </a:t>
            </a:r>
            <a:r>
              <a:rPr lang="ar-IQ" sz="2000" dirty="0"/>
              <a:t>اختيار الطرائق والأنشطة التعليمية في بناء المناهج في ضوء الاتجاهات العالمية لبناء المناهج:</a:t>
            </a:r>
          </a:p>
          <a:p>
            <a:pPr algn="just"/>
            <a:r>
              <a:rPr lang="ar-IQ" sz="2000" dirty="0"/>
              <a:t>1ـ ينبغي أن يكون للطرائق والأنشطة التعليمية مضمون وغاية يسعى إلى تحقيقها المعلم أو المدرس.</a:t>
            </a:r>
          </a:p>
          <a:p>
            <a:pPr algn="just"/>
            <a:r>
              <a:rPr lang="ar-IQ" sz="2000" dirty="0"/>
              <a:t>2ـ إن تكون مخططة بنحو دقيق وشامل ويمكن إحداث تغير ملحوظ في سلوك المتعلم.</a:t>
            </a:r>
          </a:p>
          <a:p>
            <a:pPr algn="just"/>
            <a:r>
              <a:rPr lang="ar-IQ" sz="2000" dirty="0"/>
              <a:t>3ـ  التأكيد على مصاحبة النشاط التعليمي للنشاط التعلمي.</a:t>
            </a:r>
          </a:p>
          <a:p>
            <a:pPr algn="just"/>
            <a:r>
              <a:rPr lang="ar-IQ" sz="2000" dirty="0"/>
              <a:t>4ـ  ارتباط اختيار الطرائق والأنشطة التعليمية بأهداف المنهج.</a:t>
            </a:r>
          </a:p>
          <a:p>
            <a:pPr algn="just"/>
            <a:r>
              <a:rPr lang="ar-IQ" sz="2000" dirty="0"/>
              <a:t>5ـ خضوع الطرائق والأنشطة التعليمية للتقويم لمعرفة فاعليتهما في تحقيق الأهداف المنشودة</a:t>
            </a:r>
            <a:r>
              <a:rPr lang="ar-IQ" sz="2000" dirty="0" smtClean="0"/>
              <a:t>.</a:t>
            </a:r>
          </a:p>
          <a:p>
            <a:pPr algn="just"/>
            <a:endParaRPr lang="ar-IQ" sz="2000"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36" y="332656"/>
            <a:ext cx="15113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3880" y="4124737"/>
            <a:ext cx="1080120" cy="1402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5823308"/>
            <a:ext cx="896937"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5884313"/>
            <a:ext cx="896937"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2176" y="5823308"/>
            <a:ext cx="896937"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7677" y="5884313"/>
            <a:ext cx="896937"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5411" y="5801877"/>
            <a:ext cx="896937"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سهم منحني إلى الأعلى 3"/>
          <p:cNvSpPr/>
          <p:nvPr/>
        </p:nvSpPr>
        <p:spPr>
          <a:xfrm>
            <a:off x="6604644" y="5059336"/>
            <a:ext cx="121615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Tree>
    <p:extLst>
      <p:ext uri="{BB962C8B-B14F-4D97-AF65-F5344CB8AC3E}">
        <p14:creationId xmlns:p14="http://schemas.microsoft.com/office/powerpoint/2010/main" val="1728102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وسيلة شرح مستطيلة مستديرة الزوايا 2"/>
          <p:cNvSpPr/>
          <p:nvPr/>
        </p:nvSpPr>
        <p:spPr>
          <a:xfrm>
            <a:off x="395536" y="1052736"/>
            <a:ext cx="8244916" cy="417646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a:off x="971600" y="1443841"/>
            <a:ext cx="6768752" cy="3170099"/>
          </a:xfrm>
          <a:prstGeom prst="rect">
            <a:avLst/>
          </a:prstGeom>
          <a:blipFill>
            <a:blip r:embed="rId3"/>
            <a:tile tx="0" ty="0" sx="100000" sy="100000" flip="none" algn="tl"/>
          </a:blipFill>
        </p:spPr>
        <p:txBody>
          <a:bodyPr wrap="square">
            <a:spAutoFit/>
          </a:bodyPr>
          <a:lstStyle/>
          <a:p>
            <a:r>
              <a:rPr lang="ar-IQ" sz="2000" dirty="0"/>
              <a:t>أنواع التقويم في المنهج الحديث في ضوء الاتجاهات العالمية لبناء المناهج:</a:t>
            </a:r>
          </a:p>
          <a:p>
            <a:r>
              <a:rPr lang="ar-IQ" sz="2000" dirty="0"/>
              <a:t>1ـ التقويم المبدئي: ويطلق عليه التقويم التمهيدي ، ويتم قبل البدء في تطبيق البرنامج التعليمي أو المنهج.</a:t>
            </a:r>
          </a:p>
          <a:p>
            <a:r>
              <a:rPr lang="ar-IQ" sz="2000" dirty="0"/>
              <a:t>2ـ التقويم التكويني: ويطلق علية التقويم البنائي أو المستمر ، ويلعب دوراً مهماً في العملية التعليمية ، ويتم في فترات مختلفة في أثناء تطبيق المنهج.</a:t>
            </a:r>
          </a:p>
          <a:p>
            <a:r>
              <a:rPr lang="ar-IQ" sz="2000" dirty="0"/>
              <a:t>3ـ التقويم التشخيصي: يستعمل هذا النوع من التقويم في تحديد الطلبة الذين يتأثر سلوكهم أو تعلمهم سلباً بعوامل خارجة عن برنامج التدريس، ويشمل هذا التقويم العوامل الجسمية ، والوجدانية، والبيئية، والنفسية خارج غرفة الصف.</a:t>
            </a:r>
          </a:p>
          <a:p>
            <a:r>
              <a:rPr lang="ar-IQ" sz="2000" dirty="0"/>
              <a:t>4ـ التقويم الختامي: ويطلق عليه أيضاً التقويم الختامي أو التجميعي ، ويستعمل لقياس النتاجات التعليمية التي تتم من طريق مادة دراسية كاملة.</a:t>
            </a: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620688"/>
            <a:ext cx="1259632"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0585" y="4941168"/>
            <a:ext cx="1061084" cy="118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832" y="5671591"/>
            <a:ext cx="896937"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640" y="5671591"/>
            <a:ext cx="896937"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33" y="5992327"/>
            <a:ext cx="896937"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239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مستطيل مخدوش من كلا الطرفين 2"/>
          <p:cNvSpPr/>
          <p:nvPr/>
        </p:nvSpPr>
        <p:spPr>
          <a:xfrm>
            <a:off x="467544" y="1052736"/>
            <a:ext cx="8064896" cy="4680520"/>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a:off x="971600" y="1556792"/>
            <a:ext cx="7056784" cy="3477875"/>
          </a:xfrm>
          <a:prstGeom prst="rect">
            <a:avLst/>
          </a:prstGeom>
          <a:blipFill>
            <a:blip r:embed="rId3"/>
            <a:tile tx="0" ty="0" sx="100000" sy="100000" flip="none" algn="tl"/>
          </a:blipFill>
        </p:spPr>
        <p:txBody>
          <a:bodyPr wrap="square">
            <a:spAutoFit/>
          </a:bodyPr>
          <a:lstStyle/>
          <a:p>
            <a:pPr algn="just"/>
            <a:r>
              <a:rPr lang="ar-IQ" sz="2000" dirty="0"/>
              <a:t>5ـ التقويم التتبعي: ويتم هذا النوع من التقويم من طريق متابعة المتعلم بعد التخرج؛ لأنه يوفر تغذية راجعة عن آثار المنهج المستقبلية الخاصة بفاعلية المتعلم في العمل.</a:t>
            </a:r>
          </a:p>
          <a:p>
            <a:pPr algn="just"/>
            <a:r>
              <a:rPr lang="ar-IQ" sz="2000" dirty="0"/>
              <a:t>6ـ التقويم المؤسسي: وهو تقويم تشخيصي علاجي ؛ لتحديد جوانب القوة والضعف  في أداء المؤسسة التعليمة من أجل تعزيز نقاط القوة، وعلاج نقاط الضعف.</a:t>
            </a:r>
          </a:p>
          <a:p>
            <a:pPr algn="just"/>
            <a:r>
              <a:rPr lang="ar-IQ" sz="2000" dirty="0"/>
              <a:t>7ـ التقويم الأصيل: ويطلق التقويم البديل ، والتقويم الواقعي، والتقويم الشامل ، والتقويم القائم على الأداء، والتقويم القائم على الأحكام، والتقويم المباشر، ويستعمل لقياس الأساليب أو الصيغ التي تتراوح بين استجابات بسيطة مفتوحة يكتبها المتعلم ، وتوضيحات شاملة ، وتجمعات من الأعمال المتكاملة للمتعلم عبر الزمن، وهذا التقويم بديل عن أساليب التقويم التقليدية وخلاف للاختبارات المقننة، فهو يقيس قدرة المتعلم على تطبيق المعارف والمهارات العلمية ليعبر عن حقيقة أدائه، ويقيس ايضا المهمات التي يقوم بها المتعلم خارج </a:t>
            </a:r>
            <a:r>
              <a:rPr lang="ar-IQ" sz="2000" dirty="0" smtClean="0"/>
              <a:t>المدرسة .</a:t>
            </a:r>
            <a:endParaRPr lang="ar-IQ" sz="2000" dirty="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941178"/>
            <a:ext cx="15113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2700" y="548680"/>
            <a:ext cx="151130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4868" y="5948702"/>
            <a:ext cx="896937"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055" y="5941785"/>
            <a:ext cx="896937"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367" y="5949688"/>
            <a:ext cx="896937"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5847783"/>
            <a:ext cx="896937"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5503" y="5873465"/>
            <a:ext cx="896937"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91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زاوية مطوية 2"/>
          <p:cNvSpPr/>
          <p:nvPr/>
        </p:nvSpPr>
        <p:spPr>
          <a:xfrm>
            <a:off x="352578" y="620688"/>
            <a:ext cx="7315766" cy="597666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rot="21386863">
            <a:off x="1257213" y="1069863"/>
            <a:ext cx="5607355" cy="5078313"/>
          </a:xfrm>
          <a:prstGeom prst="rect">
            <a:avLst/>
          </a:prstGeom>
          <a:blipFill>
            <a:blip r:embed="rId3"/>
            <a:tile tx="0" ty="0" sx="100000" sy="100000" flip="none" algn="tl"/>
          </a:blipFill>
        </p:spPr>
        <p:txBody>
          <a:bodyPr wrap="square">
            <a:spAutoFit/>
          </a:bodyPr>
          <a:lstStyle/>
          <a:p>
            <a:pPr algn="just"/>
            <a:r>
              <a:rPr lang="ar-IQ" sz="2000" dirty="0" smtClean="0"/>
              <a:t> وترى </a:t>
            </a:r>
            <a:r>
              <a:rPr lang="ar-IQ" sz="2000" dirty="0"/>
              <a:t>في التطوير عمليّة شاملة تتناول المنهج عموماً , بدءاً من فلسفته وأهدافه , وانتهاء بعمليّة تقويمه " وعليه فإنّ خطّة التطوير الشامل للمنهج يجب أن تبدأ بتطوير الأهداف ؛ تحديداً وصياغة وتنويعاً , وفي ضوء ذلك يعاد النظر في اختيار المحتوى , وأساليب تنظيمه , بناء على أحدث ما وصل إليه مجال المادّة , وأساليب </a:t>
            </a:r>
            <a:r>
              <a:rPr lang="ar-IQ" sz="2400" dirty="0"/>
              <a:t>التربية</a:t>
            </a:r>
            <a:r>
              <a:rPr lang="ar-IQ" sz="2000" dirty="0"/>
              <a:t> , ونظريّات علم النفس , ثمّ يتمّ اختيار طرائق التدريس وأساليب التعلّم التي قد تتغيّر بعض الشيء عن الأساليب القديمة ؛ نظراً لحداثة المحتوى والخبرات التعليميّة , فق يتمّ على سبيل المثال التركيز على الطريقة الكلّيّة في تدريس القراءة بدلاً من الطريقة الجزئيّة التي كانت سائدة في المنهج السابق , أو تستخدم أساليب التدريس الجمعيّ بدلاً من الفرديّ ؛ نظراً لزيادة أعداد التلاميذ في المدارس , وقد يتمّ إدخال تقنيّات حديثة ؛ لزيادة قدرة المعلّم على ضبط الفروق الفرديّة بين المتعلّمين , وينتج عن ذلك كلّه تطوير في أساليب القياس والتقويم والامتحانات , بحيث تصبح قادرة على تقويم مقدار النموّ الذي حقّقه كلّ تلميذ في مختلف المجالات العقليّة و المهارية  والوجدانيّة </a:t>
            </a:r>
            <a:r>
              <a:rPr lang="ar-IQ" sz="2000" dirty="0" smtClean="0"/>
              <a:t>.</a:t>
            </a:r>
            <a:endParaRPr lang="ar-IQ" sz="2000" dirty="0"/>
          </a:p>
        </p:txBody>
      </p:sp>
      <p:sp>
        <p:nvSpPr>
          <p:cNvPr id="10" name="سهم منحني إلى اليسار 9"/>
          <p:cNvSpPr/>
          <p:nvPr/>
        </p:nvSpPr>
        <p:spPr>
          <a:xfrm>
            <a:off x="8244408" y="1484784"/>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12" name="نجمة مكونة من 7 نقاط 11"/>
          <p:cNvSpPr/>
          <p:nvPr/>
        </p:nvSpPr>
        <p:spPr>
          <a:xfrm>
            <a:off x="7535386" y="5085184"/>
            <a:ext cx="1608614" cy="1700838"/>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5125494"/>
            <a:ext cx="15113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8344" y="2996952"/>
            <a:ext cx="15113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2499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مخطط انسيابي: بطاقة 3"/>
          <p:cNvSpPr/>
          <p:nvPr/>
        </p:nvSpPr>
        <p:spPr>
          <a:xfrm>
            <a:off x="755576" y="1052984"/>
            <a:ext cx="7992888" cy="3960191"/>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a:off x="1547664" y="1700808"/>
            <a:ext cx="6480720" cy="2677656"/>
          </a:xfrm>
          <a:prstGeom prst="rect">
            <a:avLst/>
          </a:prstGeom>
          <a:blipFill>
            <a:blip r:embed="rId3"/>
            <a:tile tx="0" ty="0" sx="100000" sy="100000" flip="none" algn="tl"/>
          </a:blipFill>
        </p:spPr>
        <p:txBody>
          <a:bodyPr wrap="square">
            <a:spAutoFit/>
          </a:bodyPr>
          <a:lstStyle/>
          <a:p>
            <a:pPr algn="just"/>
            <a:r>
              <a:rPr lang="ar-IQ" sz="2400" dirty="0"/>
              <a:t>ويعدّ هذا التطوير ناقصاً إذا لم يصاحبه تطوير في التوجيه والإشراف الفنّيّ , لا سيّما إذا كان نظام التعليم مركزيّاً , كما ينبغي أن يشمل التطوير تدريب المعلّمين على تطبيق المنهج المطوّر , بل يجب أن يمتدّ إلى برامج الإعداد في كلّيّات التربية , وكلّيّات المعلّمين ؛ بغية إكساب الخرّيجين المهارات والمعلومات والاتّجاهات التي تؤهّلهم للتعامل مع المنهج المطوّر بكلّ كفاءة واقتدار</a:t>
            </a:r>
          </a:p>
        </p:txBody>
      </p:sp>
      <p:sp>
        <p:nvSpPr>
          <p:cNvPr id="7" name="سهم منحني إلى الأسفل 6"/>
          <p:cNvSpPr/>
          <p:nvPr/>
        </p:nvSpPr>
        <p:spPr>
          <a:xfrm>
            <a:off x="200193" y="548680"/>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8" name="انفجار 2 7"/>
          <p:cNvSpPr/>
          <p:nvPr/>
        </p:nvSpPr>
        <p:spPr>
          <a:xfrm>
            <a:off x="28036" y="5272856"/>
            <a:ext cx="3463843" cy="127444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014" y="5382306"/>
            <a:ext cx="1511300" cy="116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3269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مخطط انسيابي: معالجة متعاقبة 2"/>
          <p:cNvSpPr/>
          <p:nvPr/>
        </p:nvSpPr>
        <p:spPr>
          <a:xfrm>
            <a:off x="827584" y="764704"/>
            <a:ext cx="7632848" cy="561662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a:off x="1331640" y="1123873"/>
            <a:ext cx="6740850" cy="4893647"/>
          </a:xfrm>
          <a:prstGeom prst="rect">
            <a:avLst/>
          </a:prstGeom>
          <a:blipFill>
            <a:blip r:embed="rId3"/>
            <a:tile tx="0" ty="0" sx="100000" sy="100000" flip="none" algn="tl"/>
          </a:blipFill>
        </p:spPr>
        <p:txBody>
          <a:bodyPr wrap="square">
            <a:spAutoFit/>
          </a:bodyPr>
          <a:lstStyle/>
          <a:p>
            <a:pPr algn="just"/>
            <a:r>
              <a:rPr lang="ar-IQ" sz="2400" dirty="0"/>
              <a:t>ومن الاتجاهات العالمية الحديثة والمعاصرة لبناء المناهج أيضاً من المعروف أن المناهج تتأثر بمستوى التقدم العلمي والتقني ، وتطوير الفكر التربوي بنحو عام ، كذلك تتأثر بنتائج البحث العلمي والتجريب في التربية والتعليم ، فضلاً عن تأثرها بالاتجاه نحو الدراسات المستقبلية ، وبفعل هذه العوامل شهد العالم ظهور اتجاهات حديثة في المناهج فبعد أن كانت المناهج تركز على المادة الدراسية وتتمحور حولها انتقلت إلى الاهتمام بالمتعلم ، وبعد أن تبين أن ميول الطالب لا تصلح أساساً وحيداً لبناء المناهج؛ لأنها غير مستقرة وقد لا تتوافق دائماً مع قدراته وأن المناهج المبنية على أساس الميول لا تقدم منظومة خبراتية متصلة تتابع وتتواصل الخبرات فيها ظهرت اتجاهات حديثة منها: المنهج التقني، والمنهج الإنساني، وظهر مفهوم البنية المعرفية ، وما تقتضي من عمليات تنظيم وتكامل ، وظهر التعليم المبرمج هذا من حيث التصميم .</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631" y="282498"/>
            <a:ext cx="15113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34" y="5085184"/>
            <a:ext cx="15113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1620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مستطيل ذو زوايا قطرية مستديرة 2"/>
          <p:cNvSpPr/>
          <p:nvPr/>
        </p:nvSpPr>
        <p:spPr>
          <a:xfrm>
            <a:off x="539552" y="908720"/>
            <a:ext cx="7272808" cy="525759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a:off x="1007604" y="1644689"/>
            <a:ext cx="6120679" cy="3785652"/>
          </a:xfrm>
          <a:prstGeom prst="rect">
            <a:avLst/>
          </a:prstGeom>
          <a:blipFill>
            <a:blip r:embed="rId3"/>
            <a:tile tx="0" ty="0" sx="100000" sy="100000" flip="none" algn="tl"/>
          </a:blipFill>
        </p:spPr>
        <p:txBody>
          <a:bodyPr wrap="square">
            <a:spAutoFit/>
          </a:bodyPr>
          <a:lstStyle/>
          <a:p>
            <a:pPr algn="just"/>
            <a:r>
              <a:rPr lang="ar-IQ" sz="2400" dirty="0"/>
              <a:t>مبادئ الاتجاهات العالمية لبناء المناهج:</a:t>
            </a:r>
          </a:p>
          <a:p>
            <a:pPr algn="just"/>
            <a:r>
              <a:rPr lang="ar-IQ" sz="2400" dirty="0"/>
              <a:t>1ـ المحافظة والتقدم: أي عدم إهمال هوية الأمة وترائها، ولا يغفل ما يحصل في العالم من تطور.</a:t>
            </a:r>
          </a:p>
          <a:p>
            <a:pPr algn="just"/>
            <a:r>
              <a:rPr lang="ar-IQ" sz="2400" dirty="0"/>
              <a:t>2ـ القدرة على استيعاب خصائص المجتمع ومصادره: وتعني عدم اقتصار المنهج الحديث في قاعة الدرس والمدرسة، وإنما يجب أن يمتد إلى البيت والمجتمع والبيئة الطبيعية المحلية واستثمار مصادر التعليم فيها.</a:t>
            </a:r>
          </a:p>
          <a:p>
            <a:pPr algn="just"/>
            <a:r>
              <a:rPr lang="ar-IQ" sz="2400" dirty="0"/>
              <a:t>3ـ الاهتمام بالدراسات السايكولوجية المتصلة بنظريات التعلم.</a:t>
            </a:r>
          </a:p>
          <a:p>
            <a:pPr algn="just"/>
            <a:r>
              <a:rPr lang="ar-IQ" sz="2400" dirty="0"/>
              <a:t>4ـ وظيفة التربية تمكين الأفراد من التعلم الذاتي.</a:t>
            </a:r>
          </a:p>
          <a:p>
            <a:pPr algn="just"/>
            <a:r>
              <a:rPr lang="ar-IQ" sz="2400" dirty="0"/>
              <a:t>5ـ التطوير والتغير المستمر في المنهج</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8137" y="476672"/>
            <a:ext cx="1164084"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98" y="5123996"/>
            <a:ext cx="1223702" cy="118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2399" y="2590800"/>
            <a:ext cx="913543" cy="94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72" y="6013084"/>
            <a:ext cx="90805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600" y="5045015"/>
            <a:ext cx="90805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600" y="3905250"/>
            <a:ext cx="90805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000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سداسي 2"/>
          <p:cNvSpPr/>
          <p:nvPr/>
        </p:nvSpPr>
        <p:spPr>
          <a:xfrm rot="819769">
            <a:off x="-123030" y="980189"/>
            <a:ext cx="8767241" cy="494393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rot="21386795">
            <a:off x="1258876" y="1167650"/>
            <a:ext cx="6140879" cy="4431983"/>
          </a:xfrm>
          <a:prstGeom prst="rect">
            <a:avLst/>
          </a:prstGeom>
          <a:blipFill>
            <a:blip r:embed="rId3"/>
            <a:tile tx="0" ty="0" sx="100000" sy="100000" flip="none" algn="tl"/>
          </a:blipFill>
        </p:spPr>
        <p:txBody>
          <a:bodyPr wrap="square">
            <a:spAutoFit/>
          </a:bodyPr>
          <a:lstStyle/>
          <a:p>
            <a:endParaRPr lang="ar-IQ" dirty="0"/>
          </a:p>
          <a:p>
            <a:r>
              <a:rPr lang="ar-IQ" sz="2400" dirty="0"/>
              <a:t>6ـ الاتجاه نحو تعلم التكنولوجيا في جميع مراحل التعلم.</a:t>
            </a:r>
          </a:p>
          <a:p>
            <a:r>
              <a:rPr lang="ar-IQ" sz="2400" dirty="0"/>
              <a:t>7ـ التغير في وظيفة الكتاب المدرسي وإعادة النظر فيها.</a:t>
            </a:r>
          </a:p>
          <a:p>
            <a:r>
              <a:rPr lang="ar-IQ" sz="2400" dirty="0"/>
              <a:t>8ـ تنوع أساليب التعليم وتغيرها في ضوء نتائج البحوث والدراسات التربوية التجريبية والميدانية المختلفة.</a:t>
            </a:r>
          </a:p>
          <a:p>
            <a:r>
              <a:rPr lang="ar-IQ" sz="2400" dirty="0"/>
              <a:t>9ـ الأخذ بمبدأ التخطيط طويل المدى في ضوء ما سيكون عليه الحال في المستقبل .</a:t>
            </a:r>
          </a:p>
          <a:p>
            <a:r>
              <a:rPr lang="ar-IQ" sz="2400" dirty="0"/>
              <a:t>10ـ اعتماد المدخل البيئي في بناء المنهج وتطويره.</a:t>
            </a:r>
          </a:p>
          <a:p>
            <a:r>
              <a:rPr lang="ar-IQ" sz="2400" dirty="0"/>
              <a:t>11ـ الأخذ بمبدأ المشاركة بين جميع من لهم صلة بالمنهج في عمليات المنهج، تخطيطاً، وتقويماً ، وتطويراً.</a:t>
            </a:r>
          </a:p>
          <a:p>
            <a:r>
              <a:rPr lang="ar-IQ" sz="2400" dirty="0"/>
              <a:t>12ـ احتواء المنهج على المستحدثات التي أظهرت وأثبتت البحوث جدواها</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4742589"/>
            <a:ext cx="15113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783" y="620688"/>
            <a:ext cx="1352216"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175250"/>
            <a:ext cx="15113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471555"/>
            <a:ext cx="1351382" cy="990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483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وسيلة شرح مستطيلة 2"/>
          <p:cNvSpPr/>
          <p:nvPr/>
        </p:nvSpPr>
        <p:spPr>
          <a:xfrm>
            <a:off x="611560" y="1268760"/>
            <a:ext cx="7992888" cy="3672408"/>
          </a:xfrm>
          <a:prstGeom prst="wedgeRectCallout">
            <a:avLst>
              <a:gd name="adj1" fmla="val -23375"/>
              <a:gd name="adj2" fmla="val 77519"/>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a:off x="899592" y="1700808"/>
            <a:ext cx="7488832" cy="2677656"/>
          </a:xfrm>
          <a:prstGeom prst="rect">
            <a:avLst/>
          </a:prstGeom>
          <a:blipFill>
            <a:blip r:embed="rId3"/>
            <a:tile tx="0" ty="0" sx="100000" sy="100000" flip="none" algn="tl"/>
          </a:blipFill>
        </p:spPr>
        <p:txBody>
          <a:bodyPr wrap="square">
            <a:spAutoFit/>
          </a:bodyPr>
          <a:lstStyle/>
          <a:p>
            <a:pPr algn="just"/>
            <a:r>
              <a:rPr lang="ar-IQ" sz="2400" dirty="0"/>
              <a:t>مميزات الاتجاهات العالمية لبناء المناهج:</a:t>
            </a:r>
          </a:p>
          <a:p>
            <a:pPr algn="just"/>
            <a:r>
              <a:rPr lang="ar-IQ" sz="2400" dirty="0"/>
              <a:t>1ـ يراعي المنهج واقع حال المجتمع وطبيعة المتعلم وخصائص نموه.</a:t>
            </a:r>
          </a:p>
          <a:p>
            <a:pPr algn="just"/>
            <a:r>
              <a:rPr lang="ar-IQ" sz="2400" dirty="0"/>
              <a:t>2ـ يساعد المنهج المتعلمين على التكيف مع المجتمع.</a:t>
            </a:r>
          </a:p>
          <a:p>
            <a:pPr algn="just"/>
            <a:r>
              <a:rPr lang="ar-IQ" sz="2400" dirty="0"/>
              <a:t>3ـ يٌعد المنهج بطريقة تعاونية.</a:t>
            </a:r>
          </a:p>
          <a:p>
            <a:pPr algn="just"/>
            <a:r>
              <a:rPr lang="ar-IQ" sz="2400" dirty="0"/>
              <a:t>4ـ ينوع المنهج الحديث في اختيار طرائق التدريس ويراعي الفروق الفردية.</a:t>
            </a:r>
          </a:p>
          <a:p>
            <a:pPr algn="just"/>
            <a:r>
              <a:rPr lang="ar-IQ" sz="2400" dirty="0"/>
              <a:t>5ـ يستخدم المنهج الحديث الوسائل المتنوعة ويجعل التعليم أكثر ثباتاً.</a:t>
            </a:r>
          </a:p>
          <a:p>
            <a:pPr algn="just"/>
            <a:r>
              <a:rPr lang="ar-IQ" sz="2400" dirty="0"/>
              <a:t>6ـ دور المعلم فيه تنظيم التعلم وتوفير الشروط اللازمة لنجاحه، وليس لتلقينه</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5160282"/>
            <a:ext cx="15113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7803" y="5211536"/>
            <a:ext cx="15113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1013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مستطيل مخدوش من كلا الطرفين 2"/>
          <p:cNvSpPr/>
          <p:nvPr/>
        </p:nvSpPr>
        <p:spPr>
          <a:xfrm>
            <a:off x="455847" y="1052736"/>
            <a:ext cx="8352928" cy="4608512"/>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a:off x="1145664" y="1618054"/>
            <a:ext cx="7056784" cy="3477875"/>
          </a:xfrm>
          <a:prstGeom prst="rect">
            <a:avLst/>
          </a:prstGeom>
          <a:blipFill>
            <a:blip r:embed="rId3"/>
            <a:tile tx="0" ty="0" sx="100000" sy="100000" flip="none" algn="tl"/>
          </a:blipFill>
        </p:spPr>
        <p:txBody>
          <a:bodyPr wrap="square">
            <a:spAutoFit/>
          </a:bodyPr>
          <a:lstStyle/>
          <a:p>
            <a:pPr algn="just"/>
            <a:r>
              <a:rPr lang="ar-IQ" sz="2000" dirty="0"/>
              <a:t>معايير أهداف المنهج  في ضوء الاتجاهات العالمية لبناء المنهج:</a:t>
            </a:r>
          </a:p>
          <a:p>
            <a:pPr algn="just"/>
            <a:r>
              <a:rPr lang="ar-IQ" sz="2000" dirty="0"/>
              <a:t>1ـ تنمية مواهب المجتمع إلى أقصى ما يمكن.</a:t>
            </a:r>
          </a:p>
          <a:p>
            <a:pPr algn="just"/>
            <a:r>
              <a:rPr lang="ar-IQ" sz="2000" dirty="0"/>
              <a:t>2ـ كيفية التعايش مع الآخرين.</a:t>
            </a:r>
          </a:p>
          <a:p>
            <a:pPr algn="just"/>
            <a:r>
              <a:rPr lang="ar-IQ" sz="2000" dirty="0"/>
              <a:t>3ـ تحقيق الذات.</a:t>
            </a:r>
          </a:p>
          <a:p>
            <a:pPr algn="just"/>
            <a:r>
              <a:rPr lang="ar-IQ" sz="2000" dirty="0"/>
              <a:t>4ـ إذكاء القدرة على التحليل.</a:t>
            </a:r>
          </a:p>
          <a:p>
            <a:pPr algn="just"/>
            <a:r>
              <a:rPr lang="ar-IQ" sz="2000" dirty="0"/>
              <a:t>5ـ الاهتمام بالتعليم للمستقبل والتنمية الاقتصادية والمشاركة المجتمعية.</a:t>
            </a:r>
          </a:p>
          <a:p>
            <a:pPr algn="just"/>
            <a:r>
              <a:rPr lang="ar-IQ" sz="2000" dirty="0"/>
              <a:t>وشددت الاتجاهات الحديثة في المناهج  على دور البحث العلمي والتجريب بوصفه الضمان الأكيد للتأكد من بلوغ الأهداف المحددة، و يشمل اتجاه الأهداف انموذج تيلر وانموذج ويلر  ويتألف انموذج تيلر من أربعة مكونات هي: (لأهداف ، المحتوى ، التنظيم ، التقويم )، أما انموذج كير فقد اوضح المصادر التي تشتق منها الأهداف التي هي</a:t>
            </a:r>
            <a:r>
              <a:rPr lang="ar-IQ" sz="2000" dirty="0" smtClean="0"/>
              <a:t>:( </a:t>
            </a:r>
            <a:r>
              <a:rPr lang="ar-IQ" sz="2000" dirty="0"/>
              <a:t>الطلاب، المجتمع ، المواد وطبيعتها) .</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5664" y="1618054"/>
            <a:ext cx="1266096" cy="1090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34" y="476672"/>
            <a:ext cx="899592" cy="85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3210" y="5767388"/>
            <a:ext cx="1268413" cy="109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8712" y="2279501"/>
            <a:ext cx="896937"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329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مخطط انسيابي: بطاقة 6"/>
          <p:cNvSpPr/>
          <p:nvPr/>
        </p:nvSpPr>
        <p:spPr>
          <a:xfrm>
            <a:off x="395536" y="764704"/>
            <a:ext cx="8496944" cy="5184576"/>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a:off x="539552" y="1094834"/>
            <a:ext cx="8208912" cy="4524315"/>
          </a:xfrm>
          <a:prstGeom prst="rect">
            <a:avLst/>
          </a:prstGeom>
          <a:blipFill>
            <a:blip r:embed="rId3"/>
            <a:tile tx="0" ty="0" sx="100000" sy="100000" flip="none" algn="tl"/>
          </a:blipFill>
        </p:spPr>
        <p:txBody>
          <a:bodyPr wrap="square">
            <a:spAutoFit/>
          </a:bodyPr>
          <a:lstStyle/>
          <a:p>
            <a:pPr algn="just"/>
            <a:r>
              <a:rPr lang="ar-IQ" sz="2400" dirty="0"/>
              <a:t>معايير تنظيم محتوى المنهج الحديث وفق الاتجاهات العالمية لبناء المناهج :</a:t>
            </a:r>
          </a:p>
          <a:p>
            <a:pPr algn="just"/>
            <a:r>
              <a:rPr lang="ar-IQ" sz="2400" dirty="0"/>
              <a:t>1ـ الاستمرارية: وتعني استمرار الاتصال وتنمية الخبرات والمهارات المطلوبة والتزود بمواد أكثر تعقيداً كلما ارتقينا من مرحلة إلى أخرى، ويرى تايلر أن الاستمرارية علاقة راسية في تنظيم المحتوى للمنهج بحيث تزداد صعوبة المنهج تدريجياً.</a:t>
            </a:r>
          </a:p>
          <a:p>
            <a:pPr algn="just"/>
            <a:r>
              <a:rPr lang="ar-IQ" sz="2400" dirty="0"/>
              <a:t>2ـ التتابع: ويقصد به أن تكون الخبرة الحالية التي اكتسبها الطلاب مبنية على أساس الخبرات السابقة وأساساً للخبرات اللاحقة.</a:t>
            </a:r>
          </a:p>
          <a:p>
            <a:pPr algn="just"/>
            <a:r>
              <a:rPr lang="ar-IQ" sz="2400" dirty="0"/>
              <a:t>3ـ التكامل: ويعني وحدة المعرفة، والعلاقة الأفقية بين الميادين المختلفة للمنهج.</a:t>
            </a:r>
          </a:p>
          <a:p>
            <a:pPr algn="just"/>
            <a:r>
              <a:rPr lang="ar-IQ" sz="2400" dirty="0"/>
              <a:t>4ـ المرونة: ويعني بها إمكانية تطويع المحتوى والطريقة لظروف الطلاب والمدرسة والبيئة التي يعملون فيها.</a:t>
            </a:r>
          </a:p>
          <a:p>
            <a:pPr algn="just"/>
            <a:r>
              <a:rPr lang="ar-IQ" sz="2400" dirty="0"/>
              <a:t>5ـ التراكم: ويقصد به التقدم العلمي والتقني والمعرفي التي تحتاج إلى دقة في التحليل، والفهم، والتطبيق، وإيجاد العلاقة بين الأفكار</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53458"/>
            <a:ext cx="1691680" cy="12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1" y="6048568"/>
            <a:ext cx="504057"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8658" y="5999162"/>
            <a:ext cx="504056"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4023" y="5733256"/>
            <a:ext cx="896937"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3921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ضري">
  <a:themeElements>
    <a:clrScheme name="حضري">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حضري">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حضري">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192</TotalTime>
  <Words>1204</Words>
  <Application>Microsoft Office PowerPoint</Application>
  <PresentationFormat>عرض على الشاشة (3:4)‏</PresentationFormat>
  <Paragraphs>62</Paragraphs>
  <Slides>12</Slides>
  <Notes>0</Notes>
  <HiddenSlides>0</HiddenSlides>
  <MMClips>0</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حضري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المستقبل للحاسبات - سنجار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acer</dc:creator>
  <cp:lastModifiedBy>acer1</cp:lastModifiedBy>
  <cp:revision>27</cp:revision>
  <dcterms:created xsi:type="dcterms:W3CDTF">2020-04-04T14:15:54Z</dcterms:created>
  <dcterms:modified xsi:type="dcterms:W3CDTF">2022-11-16T18:46:48Z</dcterms:modified>
</cp:coreProperties>
</file>